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8" r:id="rId4"/>
    <p:sldId id="262" r:id="rId5"/>
    <p:sldId id="259" r:id="rId6"/>
    <p:sldId id="263" r:id="rId7"/>
    <p:sldId id="274" r:id="rId8"/>
    <p:sldId id="277" r:id="rId9"/>
    <p:sldId id="266" r:id="rId10"/>
    <p:sldId id="260" r:id="rId11"/>
    <p:sldId id="268" r:id="rId12"/>
    <p:sldId id="269" r:id="rId13"/>
    <p:sldId id="264" r:id="rId14"/>
    <p:sldId id="273" r:id="rId15"/>
    <p:sldId id="261" r:id="rId16"/>
    <p:sldId id="272" r:id="rId17"/>
    <p:sldId id="275" r:id="rId18"/>
    <p:sldId id="26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0" y="-17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Articles</c:v>
                </c:pt>
              </c:strCache>
            </c:strRef>
          </c:tx>
          <c:spPr>
            <a:ln>
              <a:solidFill>
                <a:schemeClr val="tx1"/>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Sheet1!$B$2:$B$24</c:f>
              <c:numCache>
                <c:formatCode>General</c:formatCode>
                <c:ptCount val="23"/>
                <c:pt idx="0">
                  <c:v>0</c:v>
                </c:pt>
                <c:pt idx="1">
                  <c:v>2</c:v>
                </c:pt>
                <c:pt idx="2">
                  <c:v>1</c:v>
                </c:pt>
                <c:pt idx="3">
                  <c:v>1</c:v>
                </c:pt>
                <c:pt idx="4">
                  <c:v>16</c:v>
                </c:pt>
                <c:pt idx="5">
                  <c:v>5</c:v>
                </c:pt>
                <c:pt idx="6">
                  <c:v>14</c:v>
                </c:pt>
                <c:pt idx="7">
                  <c:v>14</c:v>
                </c:pt>
                <c:pt idx="8">
                  <c:v>25</c:v>
                </c:pt>
                <c:pt idx="9">
                  <c:v>30</c:v>
                </c:pt>
                <c:pt idx="10">
                  <c:v>38</c:v>
                </c:pt>
                <c:pt idx="11">
                  <c:v>29</c:v>
                </c:pt>
                <c:pt idx="12">
                  <c:v>34</c:v>
                </c:pt>
                <c:pt idx="13">
                  <c:v>28</c:v>
                </c:pt>
                <c:pt idx="14">
                  <c:v>47</c:v>
                </c:pt>
                <c:pt idx="15">
                  <c:v>90</c:v>
                </c:pt>
                <c:pt idx="16">
                  <c:v>110</c:v>
                </c:pt>
                <c:pt idx="17">
                  <c:v>51</c:v>
                </c:pt>
                <c:pt idx="18">
                  <c:v>78</c:v>
                </c:pt>
                <c:pt idx="19">
                  <c:v>71</c:v>
                </c:pt>
                <c:pt idx="20">
                  <c:v>101</c:v>
                </c:pt>
                <c:pt idx="21">
                  <c:v>81</c:v>
                </c:pt>
                <c:pt idx="22">
                  <c:v>74</c:v>
                </c:pt>
              </c:numCache>
            </c:numRef>
          </c:val>
        </c:ser>
        <c:marker val="1"/>
        <c:axId val="81852288"/>
        <c:axId val="81853824"/>
      </c:lineChart>
      <c:catAx>
        <c:axId val="81852288"/>
        <c:scaling>
          <c:orientation val="minMax"/>
        </c:scaling>
        <c:axPos val="b"/>
        <c:numFmt formatCode="General" sourceLinked="1"/>
        <c:tickLblPos val="nextTo"/>
        <c:crossAx val="81853824"/>
        <c:crosses val="autoZero"/>
        <c:auto val="1"/>
        <c:lblAlgn val="ctr"/>
        <c:lblOffset val="100"/>
      </c:catAx>
      <c:valAx>
        <c:axId val="81853824"/>
        <c:scaling>
          <c:orientation val="minMax"/>
        </c:scaling>
        <c:axPos val="l"/>
        <c:majorGridlines/>
        <c:numFmt formatCode="General" sourceLinked="1"/>
        <c:tickLblPos val="nextTo"/>
        <c:crossAx val="81852288"/>
        <c:crosses val="autoZero"/>
        <c:crossBetween val="between"/>
      </c:valAx>
    </c:plotArea>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CB94BE96-8910-4BC6-995C-A031ED0EBAA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C6DBF6-8CD6-41FE-9213-0C940E5AB6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259965-7BAF-4802-8E3F-094F477458A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075C28-DD1C-4402-AE82-D7296031ABD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3B358F-9995-49CA-B20C-E67CA2D74F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995478-CF25-4E4F-AE97-2FB11D2CD11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2617667-FB61-455A-A5F8-E32EE4153B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BE2EB5B-6824-4400-9908-5C67CFF690D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3B40B2-0BDE-41D3-95D7-D7CD249413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E1EA27-47E8-4F6C-BB2F-3025A73B42F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732842-0F06-45EE-969A-A2628C3C2D5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EAB6E4D-A84E-4547-8E1C-A05794B427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Palatino Linotype" pitchFamily="18" charset="0"/>
        </a:defRPr>
      </a:lvl2pPr>
      <a:lvl3pPr algn="ctr" rtl="0" eaLnBrk="1" fontAlgn="base" hangingPunct="1">
        <a:spcBef>
          <a:spcPct val="0"/>
        </a:spcBef>
        <a:spcAft>
          <a:spcPct val="0"/>
        </a:spcAft>
        <a:defRPr sz="4400">
          <a:solidFill>
            <a:schemeClr val="tx1"/>
          </a:solidFill>
          <a:latin typeface="Palatino Linotype" pitchFamily="18" charset="0"/>
        </a:defRPr>
      </a:lvl3pPr>
      <a:lvl4pPr algn="ctr" rtl="0" eaLnBrk="1" fontAlgn="base" hangingPunct="1">
        <a:spcBef>
          <a:spcPct val="0"/>
        </a:spcBef>
        <a:spcAft>
          <a:spcPct val="0"/>
        </a:spcAft>
        <a:defRPr sz="4400">
          <a:solidFill>
            <a:schemeClr val="tx1"/>
          </a:solidFill>
          <a:latin typeface="Palatino Linotype" pitchFamily="18" charset="0"/>
        </a:defRPr>
      </a:lvl4pPr>
      <a:lvl5pPr algn="ctr" rtl="0" eaLnBrk="1" fontAlgn="base" hangingPunct="1">
        <a:spcBef>
          <a:spcPct val="0"/>
        </a:spcBef>
        <a:spcAft>
          <a:spcPct val="0"/>
        </a:spcAft>
        <a:defRPr sz="4400">
          <a:solidFill>
            <a:schemeClr val="tx1"/>
          </a:solidFill>
          <a:latin typeface="Palatino Linotype" pitchFamily="18" charset="0"/>
        </a:defRPr>
      </a:lvl5pPr>
      <a:lvl6pPr marL="457200" algn="ctr" rtl="0" eaLnBrk="1" fontAlgn="base" hangingPunct="1">
        <a:spcBef>
          <a:spcPct val="0"/>
        </a:spcBef>
        <a:spcAft>
          <a:spcPct val="0"/>
        </a:spcAft>
        <a:defRPr sz="4400">
          <a:solidFill>
            <a:schemeClr val="tx1"/>
          </a:solidFill>
          <a:latin typeface="Palatino Linotype" pitchFamily="18" charset="0"/>
        </a:defRPr>
      </a:lvl6pPr>
      <a:lvl7pPr marL="914400" algn="ctr" rtl="0" eaLnBrk="1" fontAlgn="base" hangingPunct="1">
        <a:spcBef>
          <a:spcPct val="0"/>
        </a:spcBef>
        <a:spcAft>
          <a:spcPct val="0"/>
        </a:spcAft>
        <a:defRPr sz="4400">
          <a:solidFill>
            <a:schemeClr val="tx1"/>
          </a:solidFill>
          <a:latin typeface="Palatino Linotype" pitchFamily="18" charset="0"/>
        </a:defRPr>
      </a:lvl7pPr>
      <a:lvl8pPr marL="1371600" algn="ctr" rtl="0" eaLnBrk="1" fontAlgn="base" hangingPunct="1">
        <a:spcBef>
          <a:spcPct val="0"/>
        </a:spcBef>
        <a:spcAft>
          <a:spcPct val="0"/>
        </a:spcAft>
        <a:defRPr sz="4400">
          <a:solidFill>
            <a:schemeClr val="tx1"/>
          </a:solidFill>
          <a:latin typeface="Palatino Linotype" pitchFamily="18" charset="0"/>
        </a:defRPr>
      </a:lvl8pPr>
      <a:lvl9pPr marL="1828800" algn="ctr" rtl="0" eaLnBrk="1" fontAlgn="base" hangingPunct="1">
        <a:spcBef>
          <a:spcPct val="0"/>
        </a:spcBef>
        <a:spcAft>
          <a:spcPct val="0"/>
        </a:spcAft>
        <a:defRPr sz="4400">
          <a:solidFill>
            <a:schemeClr val="tx1"/>
          </a:solidFill>
          <a:latin typeface="Palatino Linotype" pitchFamily="18" charset="0"/>
        </a:defRPr>
      </a:lvl9pPr>
    </p:titleStyle>
    <p:bodyStyle>
      <a:lvl1pPr marL="342900" indent="-342900" algn="l" rtl="0" eaLnBrk="1" fontAlgn="base" hangingPunct="1">
        <a:spcBef>
          <a:spcPct val="20000"/>
        </a:spcBef>
        <a:spcAft>
          <a:spcPct val="0"/>
        </a:spcAft>
        <a:buClr>
          <a:srgbClr val="FFFF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FFCC"/>
        </a:buClr>
        <a:buChar char="–"/>
        <a:defRPr sz="2800">
          <a:solidFill>
            <a:schemeClr val="tx1"/>
          </a:solidFill>
          <a:latin typeface="+mn-lt"/>
        </a:defRPr>
      </a:lvl2pPr>
      <a:lvl3pPr marL="1143000" indent="-228600" algn="l" rtl="0" eaLnBrk="1" fontAlgn="base" hangingPunct="1">
        <a:spcBef>
          <a:spcPct val="20000"/>
        </a:spcBef>
        <a:spcAft>
          <a:spcPct val="0"/>
        </a:spcAft>
        <a:buClr>
          <a:srgbClr val="FFFFCC"/>
        </a:buClr>
        <a:buChar char="•"/>
        <a:defRPr sz="2400">
          <a:solidFill>
            <a:schemeClr val="tx1"/>
          </a:solidFill>
          <a:latin typeface="+mn-lt"/>
        </a:defRPr>
      </a:lvl3pPr>
      <a:lvl4pPr marL="1600200" indent="-228600" algn="l" rtl="0" eaLnBrk="1" fontAlgn="base" hangingPunct="1">
        <a:spcBef>
          <a:spcPct val="20000"/>
        </a:spcBef>
        <a:spcAft>
          <a:spcPct val="0"/>
        </a:spcAft>
        <a:buClr>
          <a:srgbClr val="FFFFCC"/>
        </a:buClr>
        <a:buChar char="–"/>
        <a:defRPr sz="2000">
          <a:solidFill>
            <a:schemeClr val="tx1"/>
          </a:solidFill>
          <a:latin typeface="+mn-lt"/>
        </a:defRPr>
      </a:lvl4pPr>
      <a:lvl5pPr marL="2057400" indent="-228600" algn="l" rtl="0" eaLnBrk="1" fontAlgn="base" hangingPunct="1">
        <a:spcBef>
          <a:spcPct val="20000"/>
        </a:spcBef>
        <a:spcAft>
          <a:spcPct val="0"/>
        </a:spcAft>
        <a:buClr>
          <a:srgbClr val="FFFFCC"/>
        </a:buClr>
        <a:buChar char="»"/>
        <a:defRPr sz="2000">
          <a:solidFill>
            <a:schemeClr val="tx1"/>
          </a:solidFill>
          <a:latin typeface="+mn-lt"/>
        </a:defRPr>
      </a:lvl5pPr>
      <a:lvl6pPr marL="2514600" indent="-228600" algn="l" rtl="0" eaLnBrk="1" fontAlgn="base" hangingPunct="1">
        <a:spcBef>
          <a:spcPct val="20000"/>
        </a:spcBef>
        <a:spcAft>
          <a:spcPct val="0"/>
        </a:spcAft>
        <a:buClr>
          <a:srgbClr val="FFFFCC"/>
        </a:buClr>
        <a:buChar char="»"/>
        <a:defRPr sz="2000">
          <a:solidFill>
            <a:schemeClr val="tx1"/>
          </a:solidFill>
          <a:latin typeface="+mn-lt"/>
        </a:defRPr>
      </a:lvl6pPr>
      <a:lvl7pPr marL="2971800" indent="-228600" algn="l" rtl="0" eaLnBrk="1" fontAlgn="base" hangingPunct="1">
        <a:spcBef>
          <a:spcPct val="20000"/>
        </a:spcBef>
        <a:spcAft>
          <a:spcPct val="0"/>
        </a:spcAft>
        <a:buClr>
          <a:srgbClr val="FFFFCC"/>
        </a:buClr>
        <a:buChar char="»"/>
        <a:defRPr sz="2000">
          <a:solidFill>
            <a:schemeClr val="tx1"/>
          </a:solidFill>
          <a:latin typeface="+mn-lt"/>
        </a:defRPr>
      </a:lvl7pPr>
      <a:lvl8pPr marL="3429000" indent="-228600" algn="l" rtl="0" eaLnBrk="1" fontAlgn="base" hangingPunct="1">
        <a:spcBef>
          <a:spcPct val="20000"/>
        </a:spcBef>
        <a:spcAft>
          <a:spcPct val="0"/>
        </a:spcAft>
        <a:buClr>
          <a:srgbClr val="FFFFCC"/>
        </a:buClr>
        <a:buChar char="»"/>
        <a:defRPr sz="2000">
          <a:solidFill>
            <a:schemeClr val="tx1"/>
          </a:solidFill>
          <a:latin typeface="+mn-lt"/>
        </a:defRPr>
      </a:lvl8pPr>
      <a:lvl9pPr marL="3886200" indent="-228600" algn="l" rtl="0" eaLnBrk="1" fontAlgn="base" hangingPunct="1">
        <a:spcBef>
          <a:spcPct val="20000"/>
        </a:spcBef>
        <a:spcAft>
          <a:spcPct val="0"/>
        </a:spcAft>
        <a:buClr>
          <a:srgbClr val="FFFF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dE9PbP4TQY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lstStyle/>
          <a:p>
            <a:r>
              <a:rPr lang="en-US" dirty="0" smtClean="0"/>
              <a:t>China’s Forgotten Hero</a:t>
            </a:r>
            <a:br>
              <a:rPr lang="en-US" dirty="0" smtClean="0"/>
            </a:br>
            <a:r>
              <a:rPr lang="en-US" dirty="0" err="1" smtClean="0"/>
              <a:t>Hu</a:t>
            </a:r>
            <a:r>
              <a:rPr lang="en-US" smtClean="0"/>
              <a:t> Yaobang</a:t>
            </a:r>
            <a:endParaRPr lang="en-US"/>
          </a:p>
        </p:txBody>
      </p:sp>
      <p:pic>
        <p:nvPicPr>
          <p:cNvPr id="7170" name="Picture 2" descr="C:\Users\gilleyb\Documents\0ChinaDemFut\HuYaobang\Photos\Mug1.jpg"/>
          <p:cNvPicPr>
            <a:picLocks noChangeAspect="1" noChangeArrowheads="1"/>
          </p:cNvPicPr>
          <p:nvPr/>
        </p:nvPicPr>
        <p:blipFill>
          <a:blip r:embed="rId2" cstate="print"/>
          <a:srcRect/>
          <a:stretch>
            <a:fillRect/>
          </a:stretch>
        </p:blipFill>
        <p:spPr bwMode="auto">
          <a:xfrm>
            <a:off x="3124200" y="2819400"/>
            <a:ext cx="2818612" cy="2103120"/>
          </a:xfrm>
          <a:prstGeom prst="rect">
            <a:avLst/>
          </a:prstGeom>
          <a:noFill/>
        </p:spPr>
      </p:pic>
      <p:sp>
        <p:nvSpPr>
          <p:cNvPr id="4" name="TextBox 3"/>
          <p:cNvSpPr txBox="1"/>
          <p:nvPr/>
        </p:nvSpPr>
        <p:spPr>
          <a:xfrm>
            <a:off x="2057400" y="5181600"/>
            <a:ext cx="5029200" cy="369332"/>
          </a:xfrm>
          <a:prstGeom prst="rect">
            <a:avLst/>
          </a:prstGeom>
          <a:noFill/>
        </p:spPr>
        <p:txBody>
          <a:bodyPr wrap="square" rtlCol="0">
            <a:spAutoFit/>
          </a:bodyPr>
          <a:lstStyle/>
          <a:p>
            <a:pPr algn="ctr"/>
            <a:r>
              <a:rPr lang="en-US" smtClean="0"/>
              <a:t>Bruce Gilley, Portland State University</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Long Silence</a:t>
            </a:r>
            <a:endParaRPr lang="en-US" dirty="0"/>
          </a:p>
        </p:txBody>
      </p:sp>
      <p:sp>
        <p:nvSpPr>
          <p:cNvPr id="3" name="Content Placeholder 2"/>
          <p:cNvSpPr>
            <a:spLocks noGrp="1"/>
          </p:cNvSpPr>
          <p:nvPr>
            <p:ph idx="1"/>
          </p:nvPr>
        </p:nvSpPr>
        <p:spPr/>
        <p:txBody>
          <a:bodyPr/>
          <a:lstStyle/>
          <a:p>
            <a:pPr>
              <a:buNone/>
            </a:pPr>
            <a:r>
              <a:rPr lang="en-US" sz="2400" b="1" smtClean="0"/>
              <a:t>1990</a:t>
            </a:r>
            <a:r>
              <a:rPr lang="en-US" sz="2400" smtClean="0"/>
              <a:t>: </a:t>
            </a:r>
            <a:r>
              <a:rPr lang="en-US" sz="2400" i="1" smtClean="0"/>
              <a:t>70 Days: From Hu Yaobang’s Death to Zhao Ziyang’s Dismissal</a:t>
            </a:r>
            <a:r>
              <a:rPr lang="en-US" sz="2400" smtClean="0"/>
              <a:t> (</a:t>
            </a:r>
            <a:r>
              <a:rPr lang="en-US" altLang="zh-CN" sz="2400" smtClean="0"/>
              <a:t>70</a:t>
            </a:r>
            <a:r>
              <a:rPr lang="zh-CN" altLang="en-US" sz="2400" smtClean="0"/>
              <a:t>天大事记</a:t>
            </a:r>
            <a:r>
              <a:rPr lang="en-US" altLang="zh-CN" sz="2400" smtClean="0"/>
              <a:t>:</a:t>
            </a:r>
            <a:r>
              <a:rPr lang="zh-CN" altLang="en-US" sz="2400" smtClean="0"/>
              <a:t> 胡耀邦病逝到赵紫阳解职</a:t>
            </a:r>
            <a:r>
              <a:rPr lang="en-US" altLang="zh-CN" sz="2400" smtClean="0"/>
              <a:t>) </a:t>
            </a:r>
            <a:r>
              <a:rPr lang="en-US" sz="2400" smtClean="0"/>
              <a:t>(China Youth League Press)</a:t>
            </a:r>
            <a:endParaRPr lang="en-US" sz="2400" dirty="0" smtClean="0"/>
          </a:p>
          <a:p>
            <a:pPr>
              <a:buNone/>
            </a:pPr>
            <a:endParaRPr lang="en-US" sz="2400" b="1" smtClean="0"/>
          </a:p>
          <a:p>
            <a:pPr>
              <a:buNone/>
            </a:pPr>
            <a:r>
              <a:rPr lang="en-US" sz="2400" b="1" smtClean="0"/>
              <a:t>1996</a:t>
            </a:r>
            <a:r>
              <a:rPr lang="en-US" sz="2400" dirty="0" smtClean="0"/>
              <a:t>: Wu Jiang, </a:t>
            </a:r>
            <a:r>
              <a:rPr lang="en-US" sz="2400" i="1" dirty="0" smtClean="0"/>
              <a:t>The Ten Year Road: My Days With Hu </a:t>
            </a:r>
            <a:r>
              <a:rPr lang="en-US" sz="2400" i="1" smtClean="0"/>
              <a:t>Yaobang</a:t>
            </a:r>
            <a:r>
              <a:rPr lang="en-US" sz="2400" smtClean="0"/>
              <a:t> (</a:t>
            </a:r>
            <a:r>
              <a:rPr lang="zh-CN" altLang="en-US" sz="2400" smtClean="0"/>
              <a:t>十年的路</a:t>
            </a:r>
            <a:r>
              <a:rPr lang="en-US" altLang="zh-CN" sz="2400" dirty="0" smtClean="0"/>
              <a:t>:</a:t>
            </a:r>
            <a:r>
              <a:rPr lang="zh-CN" altLang="en-US" sz="2400" smtClean="0"/>
              <a:t>和胡耀邦相處的日子</a:t>
            </a:r>
            <a:r>
              <a:rPr lang="en-US" altLang="zh-CN" sz="2400" dirty="0" smtClean="0"/>
              <a:t>)</a:t>
            </a:r>
            <a:r>
              <a:rPr lang="en-US" sz="2400" dirty="0" smtClean="0"/>
              <a:t>(</a:t>
            </a:r>
            <a:r>
              <a:rPr lang="en-US" sz="2400" smtClean="0"/>
              <a:t>Hong Kong)</a:t>
            </a:r>
            <a:endParaRPr lang="en-US" sz="2400" dirty="0" smtClean="0"/>
          </a:p>
          <a:p>
            <a:pPr>
              <a:buNone/>
            </a:pPr>
            <a:endParaRPr lang="en-US" sz="2400" dirty="0" smtClean="0"/>
          </a:p>
          <a:p>
            <a:pPr>
              <a:buNone/>
            </a:pPr>
            <a:r>
              <a:rPr lang="en-US" sz="2400" b="1" dirty="0" smtClean="0"/>
              <a:t>1998</a:t>
            </a:r>
            <a:r>
              <a:rPr lang="en-US" sz="2400" smtClean="0"/>
              <a:t>: Hu Jintao as Central </a:t>
            </a:r>
            <a:r>
              <a:rPr lang="en-US" sz="2400" dirty="0" smtClean="0"/>
              <a:t>Party </a:t>
            </a:r>
            <a:r>
              <a:rPr lang="en-US" sz="2400" smtClean="0"/>
              <a:t>School president praises Hu </a:t>
            </a:r>
            <a:r>
              <a:rPr lang="en-US" sz="2400" dirty="0" err="1" smtClean="0"/>
              <a:t>Yaobang’s</a:t>
            </a:r>
            <a:r>
              <a:rPr lang="en-US" sz="2400" smtClean="0"/>
              <a:t> role in reversing Maoism</a:t>
            </a:r>
          </a:p>
          <a:p>
            <a:pPr>
              <a:buNone/>
            </a:pPr>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Role of Zhang Liqun </a:t>
            </a:r>
            <a:br>
              <a:rPr lang="en-US" smtClean="0"/>
            </a:br>
            <a:r>
              <a:rPr lang="en-US" smtClean="0"/>
              <a:t>(</a:t>
            </a:r>
            <a:r>
              <a:rPr lang="zh-CN" altLang="en-US" smtClean="0"/>
              <a:t>张黎群</a:t>
            </a:r>
            <a:r>
              <a:rPr lang="en-US" altLang="zh-CN" smtClean="0"/>
              <a:t>) (b.1918-d. 2003)</a:t>
            </a:r>
            <a:endParaRPr lang="en-US"/>
          </a:p>
        </p:txBody>
      </p:sp>
      <p:pic>
        <p:nvPicPr>
          <p:cNvPr id="4" name="Content Placeholder 3" descr="ZhangLiqun1.jpg"/>
          <p:cNvPicPr>
            <a:picLocks noGrp="1" noChangeAspect="1"/>
          </p:cNvPicPr>
          <p:nvPr>
            <p:ph idx="1"/>
          </p:nvPr>
        </p:nvPicPr>
        <p:blipFill>
          <a:blip r:embed="rId2" cstate="print"/>
          <a:stretch>
            <a:fillRect/>
          </a:stretch>
        </p:blipFill>
        <p:spPr>
          <a:xfrm>
            <a:off x="1600200" y="1752600"/>
            <a:ext cx="1760220" cy="2667000"/>
          </a:xfrm>
        </p:spPr>
      </p:pic>
      <p:pic>
        <p:nvPicPr>
          <p:cNvPr id="5" name="Picture 4" descr="ZhangLiqun2.jpg"/>
          <p:cNvPicPr>
            <a:picLocks noChangeAspect="1"/>
          </p:cNvPicPr>
          <p:nvPr/>
        </p:nvPicPr>
        <p:blipFill>
          <a:blip r:embed="rId3" cstate="print"/>
          <a:stretch>
            <a:fillRect/>
          </a:stretch>
        </p:blipFill>
        <p:spPr>
          <a:xfrm>
            <a:off x="5029197" y="1981200"/>
            <a:ext cx="3048001" cy="2377440"/>
          </a:xfrm>
          <a:prstGeom prst="rect">
            <a:avLst/>
          </a:prstGeom>
        </p:spPr>
      </p:pic>
      <p:sp>
        <p:nvSpPr>
          <p:cNvPr id="6" name="Rectangle 5"/>
          <p:cNvSpPr/>
          <p:nvPr/>
        </p:nvSpPr>
        <p:spPr>
          <a:xfrm>
            <a:off x="838200" y="4724400"/>
            <a:ext cx="7467600" cy="1477328"/>
          </a:xfrm>
          <a:prstGeom prst="rect">
            <a:avLst/>
          </a:prstGeom>
        </p:spPr>
        <p:txBody>
          <a:bodyPr wrap="square">
            <a:spAutoFit/>
          </a:bodyPr>
          <a:lstStyle/>
          <a:p>
            <a:pPr>
              <a:buNone/>
            </a:pPr>
            <a:endParaRPr lang="en-US" sz="2400" b="1" smtClean="0"/>
          </a:p>
          <a:p>
            <a:pPr>
              <a:buNone/>
            </a:pPr>
            <a:r>
              <a:rPr lang="en-US" sz="2400" b="1" smtClean="0"/>
              <a:t>1999</a:t>
            </a:r>
            <a:r>
              <a:rPr lang="en-US" sz="2400" smtClean="0"/>
              <a:t>: Zhang Liqun et al., </a:t>
            </a:r>
            <a:r>
              <a:rPr lang="en-US" sz="2400" i="1" smtClean="0"/>
              <a:t>Missing Yaobang (</a:t>
            </a:r>
            <a:r>
              <a:rPr lang="zh-CN" altLang="en-US" sz="2400" smtClean="0"/>
              <a:t>怀念耀邦</a:t>
            </a:r>
            <a:r>
              <a:rPr lang="en-US" altLang="zh-CN" sz="2400" smtClean="0"/>
              <a:t>), 4 vols., </a:t>
            </a:r>
            <a:r>
              <a:rPr lang="en-US" sz="2400" smtClean="0"/>
              <a:t>(Hong Kong)</a:t>
            </a:r>
          </a:p>
          <a:p>
            <a:endParaRPr lang="en-US"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Role of Hu Deping (</a:t>
            </a:r>
            <a:r>
              <a:rPr lang="zh-CN" altLang="en-US" smtClean="0"/>
              <a:t>胡德平</a:t>
            </a:r>
            <a:r>
              <a:rPr lang="en-US" altLang="zh-CN" smtClean="0"/>
              <a:t>)</a:t>
            </a:r>
            <a:endParaRPr lang="en-US"/>
          </a:p>
        </p:txBody>
      </p:sp>
      <p:pic>
        <p:nvPicPr>
          <p:cNvPr id="5" name="Picture 4" descr="HuDeping.jpg"/>
          <p:cNvPicPr>
            <a:picLocks noChangeAspect="1"/>
          </p:cNvPicPr>
          <p:nvPr/>
        </p:nvPicPr>
        <p:blipFill>
          <a:blip r:embed="rId2" cstate="print"/>
          <a:stretch>
            <a:fillRect/>
          </a:stretch>
        </p:blipFill>
        <p:spPr>
          <a:xfrm>
            <a:off x="4572000" y="1447800"/>
            <a:ext cx="4122297" cy="2743200"/>
          </a:xfrm>
          <a:prstGeom prst="rect">
            <a:avLst/>
          </a:prstGeom>
        </p:spPr>
      </p:pic>
      <p:pic>
        <p:nvPicPr>
          <p:cNvPr id="4" name="Content Placeholder 3" descr="Website_Page_1.jpg"/>
          <p:cNvPicPr>
            <a:picLocks noGrp="1" noChangeAspect="1"/>
          </p:cNvPicPr>
          <p:nvPr>
            <p:ph idx="1"/>
          </p:nvPr>
        </p:nvPicPr>
        <p:blipFill>
          <a:blip r:embed="rId3" cstate="print"/>
          <a:stretch>
            <a:fillRect/>
          </a:stretch>
        </p:blipFill>
        <p:spPr>
          <a:xfrm>
            <a:off x="304800" y="2895600"/>
            <a:ext cx="4733366" cy="3657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Sudden Return</a:t>
            </a:r>
            <a:endParaRPr lang="en-US"/>
          </a:p>
        </p:txBody>
      </p:sp>
      <p:sp>
        <p:nvSpPr>
          <p:cNvPr id="3" name="Content Placeholder 2"/>
          <p:cNvSpPr>
            <a:spLocks noGrp="1"/>
          </p:cNvSpPr>
          <p:nvPr>
            <p:ph idx="1"/>
          </p:nvPr>
        </p:nvSpPr>
        <p:spPr/>
        <p:txBody>
          <a:bodyPr/>
          <a:lstStyle/>
          <a:p>
            <a:pPr>
              <a:buNone/>
            </a:pPr>
            <a:endParaRPr lang="en-US" sz="1600" b="1" smtClean="0"/>
          </a:p>
          <a:p>
            <a:pPr>
              <a:buNone/>
            </a:pPr>
            <a:endParaRPr lang="en-US" sz="1600" b="1" smtClean="0"/>
          </a:p>
          <a:p>
            <a:pPr>
              <a:buNone/>
            </a:pPr>
            <a:endParaRPr lang="en-US" sz="1600" b="1" smtClean="0"/>
          </a:p>
          <a:p>
            <a:pPr>
              <a:buNone/>
            </a:pPr>
            <a:endParaRPr lang="en-US" sz="1600" b="1" smtClean="0"/>
          </a:p>
          <a:p>
            <a:pPr>
              <a:buNone/>
            </a:pPr>
            <a:endParaRPr lang="en-US" sz="1600" b="1" smtClean="0"/>
          </a:p>
          <a:p>
            <a:pPr>
              <a:buNone/>
            </a:pPr>
            <a:endParaRPr lang="en-US" sz="1600" b="1" smtClean="0"/>
          </a:p>
          <a:p>
            <a:pPr>
              <a:buNone/>
            </a:pPr>
            <a:endParaRPr lang="en-US" sz="1600" b="1" smtClean="0"/>
          </a:p>
          <a:p>
            <a:pPr>
              <a:buNone/>
            </a:pPr>
            <a:endParaRPr lang="en-US" sz="1600" b="1" smtClean="0"/>
          </a:p>
          <a:p>
            <a:pPr>
              <a:buNone/>
            </a:pPr>
            <a:r>
              <a:rPr lang="en-US" sz="2800" b="1" smtClean="0"/>
              <a:t>2005</a:t>
            </a:r>
            <a:r>
              <a:rPr lang="en-US" sz="2800" smtClean="0"/>
              <a:t>: CCP Forum Commemorating the 90</a:t>
            </a:r>
            <a:r>
              <a:rPr lang="en-US" sz="2800" baseline="30000" smtClean="0"/>
              <a:t>th</a:t>
            </a:r>
            <a:r>
              <a:rPr lang="en-US" sz="2800" smtClean="0"/>
              <a:t> Anniversary of Hu Yaobang’s Birth, Great Hall of the People, Beijing</a:t>
            </a:r>
          </a:p>
          <a:p>
            <a:pPr>
              <a:buNone/>
            </a:pPr>
            <a:endParaRPr lang="en-US" sz="1600" smtClean="0"/>
          </a:p>
          <a:p>
            <a:pPr>
              <a:buNone/>
            </a:pPr>
            <a:endParaRPr lang="en-US" sz="1600" b="1" smtClean="0"/>
          </a:p>
          <a:p>
            <a:pPr>
              <a:buNone/>
            </a:pPr>
            <a:endParaRPr lang="en-US" sz="1600" smtClean="0"/>
          </a:p>
          <a:p>
            <a:pPr>
              <a:buNone/>
            </a:pPr>
            <a:endParaRPr lang="en-US" sz="1600" smtClean="0"/>
          </a:p>
          <a:p>
            <a:pPr>
              <a:buNone/>
            </a:pPr>
            <a:endParaRPr lang="en-US" sz="1600" smtClean="0"/>
          </a:p>
          <a:p>
            <a:endParaRPr lang="en-US"/>
          </a:p>
        </p:txBody>
      </p:sp>
      <p:pic>
        <p:nvPicPr>
          <p:cNvPr id="5" name="Picture 4" descr="90th2005.jpg"/>
          <p:cNvPicPr>
            <a:picLocks noChangeAspect="1"/>
          </p:cNvPicPr>
          <p:nvPr/>
        </p:nvPicPr>
        <p:blipFill>
          <a:blip r:embed="rId2" cstate="print"/>
          <a:stretch>
            <a:fillRect/>
          </a:stretch>
        </p:blipFill>
        <p:spPr>
          <a:xfrm>
            <a:off x="2819400" y="1828800"/>
            <a:ext cx="4074289" cy="20116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Wound Literature</a:t>
            </a:r>
            <a:endParaRPr lang="en-US"/>
          </a:p>
        </p:txBody>
      </p:sp>
      <p:sp>
        <p:nvSpPr>
          <p:cNvPr id="3" name="Content Placeholder 2"/>
          <p:cNvSpPr>
            <a:spLocks noGrp="1"/>
          </p:cNvSpPr>
          <p:nvPr>
            <p:ph idx="1"/>
          </p:nvPr>
        </p:nvSpPr>
        <p:spPr/>
        <p:txBody>
          <a:bodyPr/>
          <a:lstStyle/>
          <a:p>
            <a:r>
              <a:rPr lang="en-US" sz="2400" b="1" smtClean="0"/>
              <a:t>2005</a:t>
            </a:r>
            <a:r>
              <a:rPr lang="en-US" sz="2400" smtClean="0"/>
              <a:t>: Zhang Liqun et. al., </a:t>
            </a:r>
            <a:r>
              <a:rPr lang="en-US" sz="2400" i="1" smtClean="0"/>
              <a:t>Hu Yaobang</a:t>
            </a:r>
            <a:r>
              <a:rPr lang="en-US" sz="2400" smtClean="0"/>
              <a:t> (3 vols. ) (Beijing: People’s Publishing House)</a:t>
            </a:r>
          </a:p>
          <a:p>
            <a:endParaRPr lang="en-US" sz="2400" smtClean="0"/>
          </a:p>
          <a:p>
            <a:r>
              <a:rPr lang="en-US" sz="2400" b="1" smtClean="0"/>
              <a:t>2005</a:t>
            </a:r>
            <a:r>
              <a:rPr lang="en-US" sz="2400" smtClean="0"/>
              <a:t>: Man Mei, </a:t>
            </a:r>
            <a:r>
              <a:rPr lang="en-US" sz="2400" i="1" smtClean="0"/>
              <a:t>Endless Missing -- Recalling My Father Hu Yaobang </a:t>
            </a:r>
            <a:r>
              <a:rPr lang="en-US" sz="2400" smtClean="0"/>
              <a:t>(Beijing Publishing House)</a:t>
            </a:r>
          </a:p>
          <a:p>
            <a:endParaRPr lang="en-US" sz="2400" smtClean="0"/>
          </a:p>
          <a:p>
            <a:r>
              <a:rPr lang="en-US" sz="2400" b="1" smtClean="0"/>
              <a:t>2010</a:t>
            </a:r>
            <a:r>
              <a:rPr lang="en-US" sz="2400" smtClean="0"/>
              <a:t>: Wen Jiabao, “Recalling Yaobang on Returning to Xingyi” (</a:t>
            </a:r>
            <a:r>
              <a:rPr lang="zh-CN" altLang="en-US" sz="2400" smtClean="0"/>
              <a:t>再回兴义忆耀邦</a:t>
            </a:r>
            <a:r>
              <a:rPr lang="en-US" altLang="zh-CN" sz="2400" smtClean="0"/>
              <a:t>)</a:t>
            </a:r>
            <a:r>
              <a:rPr lang="en-US" sz="2400" smtClean="0"/>
              <a:t>, </a:t>
            </a:r>
            <a:r>
              <a:rPr lang="en-US" sz="2400" i="1" smtClean="0"/>
              <a:t>People’s Daily</a:t>
            </a:r>
          </a:p>
          <a:p>
            <a:pPr>
              <a:buNone/>
            </a:pPr>
            <a:endParaRPr lang="en-US" sz="2400" smtClean="0"/>
          </a:p>
          <a:p>
            <a:r>
              <a:rPr lang="en-US" sz="2400" b="1" smtClean="0"/>
              <a:t>2011: </a:t>
            </a:r>
            <a:r>
              <a:rPr lang="en-US" sz="2400" smtClean="0"/>
              <a:t>Hu Deping, </a:t>
            </a:r>
            <a:r>
              <a:rPr lang="en-US" sz="2400" i="1" smtClean="0"/>
              <a:t>Why China Should Reform:  Remembering My Father Hu Yaobang</a:t>
            </a:r>
            <a:r>
              <a:rPr lang="en-US" sz="2400" smtClean="0"/>
              <a:t> (</a:t>
            </a:r>
            <a:r>
              <a:rPr lang="zh-TW" altLang="en-US" sz="2400" smtClean="0"/>
              <a:t>中國為甚麼要改革－回憶父親胡耀邦</a:t>
            </a:r>
            <a:r>
              <a:rPr lang="en-US" altLang="zh-TW" sz="2400" smtClean="0"/>
              <a:t>) </a:t>
            </a:r>
            <a:r>
              <a:rPr lang="en-US" sz="2400" smtClean="0"/>
              <a:t>(Beijing: People’s Publishing House)</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Scholarly Literature</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00200" y="2133600"/>
            <a:ext cx="3352800" cy="646331"/>
          </a:xfrm>
          <a:prstGeom prst="rect">
            <a:avLst/>
          </a:prstGeom>
          <a:noFill/>
        </p:spPr>
        <p:txBody>
          <a:bodyPr wrap="square" rtlCol="0">
            <a:spAutoFit/>
          </a:bodyPr>
          <a:lstStyle/>
          <a:p>
            <a:r>
              <a:rPr lang="en-US" b="1" smtClean="0"/>
              <a:t>Scholarly articles on Hu Yaobang published in China</a:t>
            </a:r>
            <a:endParaRPr lang="en-US"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Rebuilding the Hero</a:t>
            </a:r>
            <a:endParaRPr lang="en-US"/>
          </a:p>
        </p:txBody>
      </p:sp>
      <p:sp>
        <p:nvSpPr>
          <p:cNvPr id="3" name="Content Placeholder 2"/>
          <p:cNvSpPr>
            <a:spLocks noGrp="1"/>
          </p:cNvSpPr>
          <p:nvPr>
            <p:ph idx="1"/>
          </p:nvPr>
        </p:nvSpPr>
        <p:spPr/>
        <p:txBody>
          <a:bodyPr/>
          <a:lstStyle/>
          <a:p>
            <a:endParaRPr lang="en-US" sz="1400" smtClean="0"/>
          </a:p>
          <a:p>
            <a:endParaRPr lang="en-US" sz="1400"/>
          </a:p>
        </p:txBody>
      </p:sp>
      <p:pic>
        <p:nvPicPr>
          <p:cNvPr id="4" name="Picture 2" descr="C:\Users\gilleyb\Downloads\2841_222853_264439.jpg"/>
          <p:cNvPicPr>
            <a:picLocks noChangeAspect="1" noChangeArrowheads="1"/>
          </p:cNvPicPr>
          <p:nvPr/>
        </p:nvPicPr>
        <p:blipFill>
          <a:blip r:embed="rId2" cstate="print"/>
          <a:srcRect/>
          <a:stretch>
            <a:fillRect/>
          </a:stretch>
        </p:blipFill>
        <p:spPr bwMode="auto">
          <a:xfrm>
            <a:off x="1143000" y="2057400"/>
            <a:ext cx="2787236" cy="3474720"/>
          </a:xfrm>
          <a:prstGeom prst="rect">
            <a:avLst/>
          </a:prstGeom>
          <a:noFill/>
        </p:spPr>
      </p:pic>
      <p:sp>
        <p:nvSpPr>
          <p:cNvPr id="5" name="TextBox 4"/>
          <p:cNvSpPr txBox="1"/>
          <p:nvPr/>
        </p:nvSpPr>
        <p:spPr>
          <a:xfrm>
            <a:off x="990600" y="5715000"/>
            <a:ext cx="3200400" cy="923330"/>
          </a:xfrm>
          <a:prstGeom prst="rect">
            <a:avLst/>
          </a:prstGeom>
          <a:noFill/>
        </p:spPr>
        <p:txBody>
          <a:bodyPr wrap="square" rtlCol="0">
            <a:spAutoFit/>
          </a:bodyPr>
          <a:lstStyle/>
          <a:p>
            <a:r>
              <a:rPr lang="en-US" smtClean="0"/>
              <a:t>Dachen Island, Taizhou City, Zhejiang province (Unveiled 2013)</a:t>
            </a:r>
            <a:endParaRPr lang="en-US"/>
          </a:p>
        </p:txBody>
      </p:sp>
      <p:pic>
        <p:nvPicPr>
          <p:cNvPr id="6" name="Content Placeholder 4" descr="HuCartoon2013.jpg"/>
          <p:cNvPicPr>
            <a:picLocks noChangeAspect="1"/>
          </p:cNvPicPr>
          <p:nvPr/>
        </p:nvPicPr>
        <p:blipFill>
          <a:blip r:embed="rId3" cstate="print"/>
          <a:stretch>
            <a:fillRect/>
          </a:stretch>
        </p:blipFill>
        <p:spPr bwMode="auto">
          <a:xfrm>
            <a:off x="5943600" y="1524000"/>
            <a:ext cx="2704928" cy="4525963"/>
          </a:xfrm>
          <a:prstGeom prst="rect">
            <a:avLst/>
          </a:prstGeom>
          <a:noFill/>
          <a:ln w="9525">
            <a:noFill/>
            <a:miter lim="800000"/>
            <a:headEnd/>
            <a:tailEnd/>
          </a:ln>
          <a:effectLst/>
        </p:spPr>
      </p:pic>
      <p:sp>
        <p:nvSpPr>
          <p:cNvPr id="7" name="Rectangle 6"/>
          <p:cNvSpPr/>
          <p:nvPr/>
        </p:nvSpPr>
        <p:spPr>
          <a:xfrm>
            <a:off x="6019800" y="6019800"/>
            <a:ext cx="2667000" cy="646331"/>
          </a:xfrm>
          <a:prstGeom prst="rect">
            <a:avLst/>
          </a:prstGeom>
        </p:spPr>
        <p:txBody>
          <a:bodyPr wrap="square">
            <a:spAutoFit/>
          </a:bodyPr>
          <a:lstStyle/>
          <a:p>
            <a:r>
              <a:rPr lang="en-US" smtClean="0"/>
              <a:t>Jiao Yantian (</a:t>
            </a:r>
            <a:r>
              <a:rPr lang="zh-CN" altLang="en-US" smtClean="0"/>
              <a:t>矫艳田</a:t>
            </a:r>
            <a:r>
              <a:rPr lang="en-US" altLang="zh-CN" smtClean="0"/>
              <a:t>),  </a:t>
            </a:r>
            <a:r>
              <a:rPr lang="en-US" smtClean="0"/>
              <a:t>2013</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Struggles for the Aura</a:t>
            </a:r>
            <a:endParaRPr lang="en-US"/>
          </a:p>
        </p:txBody>
      </p:sp>
      <p:sp>
        <p:nvSpPr>
          <p:cNvPr id="3" name="Content Placeholder 2"/>
          <p:cNvSpPr>
            <a:spLocks noGrp="1"/>
          </p:cNvSpPr>
          <p:nvPr>
            <p:ph idx="1"/>
          </p:nvPr>
        </p:nvSpPr>
        <p:spPr/>
        <p:txBody>
          <a:bodyPr/>
          <a:lstStyle/>
          <a:p>
            <a:pPr>
              <a:buNone/>
            </a:pPr>
            <a:endParaRPr lang="en-US" i="1" smtClean="0"/>
          </a:p>
          <a:p>
            <a:pPr>
              <a:buNone/>
            </a:pPr>
            <a:r>
              <a:rPr lang="en-US" b="1" smtClean="0"/>
              <a:t>2012</a:t>
            </a:r>
            <a:r>
              <a:rPr lang="en-US" smtClean="0"/>
              <a:t>: Xi </a:t>
            </a:r>
            <a:r>
              <a:rPr lang="en-US" smtClean="0"/>
              <a:t>Jinping visits </a:t>
            </a:r>
            <a:r>
              <a:rPr lang="en-US" smtClean="0"/>
              <a:t>Hu Deping before becoming CCP General Secretary</a:t>
            </a:r>
          </a:p>
          <a:p>
            <a:endParaRPr lang="en-US" smtClean="0">
              <a:solidFill>
                <a:schemeClr val="tx1">
                  <a:lumMod val="95000"/>
                  <a:lumOff val="5000"/>
                </a:schemeClr>
              </a:solidFill>
            </a:endParaRPr>
          </a:p>
          <a:p>
            <a:pPr>
              <a:buNone/>
            </a:pPr>
            <a:r>
              <a:rPr lang="en-US" b="1" smtClean="0">
                <a:solidFill>
                  <a:schemeClr val="tx1">
                    <a:lumMod val="95000"/>
                    <a:lumOff val="5000"/>
                  </a:schemeClr>
                </a:solidFill>
              </a:rPr>
              <a:t>2013</a:t>
            </a:r>
            <a:r>
              <a:rPr lang="en-US" smtClean="0">
                <a:solidFill>
                  <a:schemeClr val="tx1">
                    <a:lumMod val="95000"/>
                    <a:lumOff val="5000"/>
                  </a:schemeClr>
                </a:solidFill>
              </a:rPr>
              <a:t>: Official commemorations of 24</a:t>
            </a:r>
            <a:r>
              <a:rPr lang="en-US" baseline="30000" smtClean="0">
                <a:solidFill>
                  <a:schemeClr val="tx1">
                    <a:lumMod val="95000"/>
                    <a:lumOff val="5000"/>
                  </a:schemeClr>
                </a:solidFill>
              </a:rPr>
              <a:t>th</a:t>
            </a:r>
            <a:r>
              <a:rPr lang="en-US" smtClean="0">
                <a:solidFill>
                  <a:schemeClr val="tx1">
                    <a:lumMod val="95000"/>
                    <a:lumOff val="5000"/>
                  </a:schemeClr>
                </a:solidFill>
              </a:rPr>
              <a:t> anniversary of Hu Yaobang’s death (</a:t>
            </a:r>
            <a:r>
              <a:rPr lang="en-US" smtClean="0">
                <a:hlinkClick r:id="rId2"/>
              </a:rPr>
              <a:t>video</a:t>
            </a:r>
            <a:r>
              <a:rPr lang="en-US" smtClean="0"/>
              <a:t>)</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a:p>
        </p:txBody>
      </p:sp>
      <p:sp>
        <p:nvSpPr>
          <p:cNvPr id="3" name="Content Placeholder 2"/>
          <p:cNvSpPr>
            <a:spLocks noGrp="1"/>
          </p:cNvSpPr>
          <p:nvPr>
            <p:ph idx="1"/>
          </p:nvPr>
        </p:nvSpPr>
        <p:spPr>
          <a:xfrm>
            <a:off x="457200" y="1295400"/>
            <a:ext cx="8229600" cy="4830763"/>
          </a:xfrm>
        </p:spPr>
        <p:txBody>
          <a:bodyPr/>
          <a:lstStyle/>
          <a:p>
            <a:pPr algn="ctr">
              <a:buNone/>
            </a:pPr>
            <a:r>
              <a:rPr lang="en-US" smtClean="0"/>
              <a:t>The aura without the angel?</a:t>
            </a:r>
          </a:p>
          <a:p>
            <a:endParaRPr lang="en-US" smtClean="0"/>
          </a:p>
          <a:p>
            <a:endParaRPr lang="en-US" smtClean="0"/>
          </a:p>
          <a:p>
            <a:endParaRPr lang="en-US"/>
          </a:p>
        </p:txBody>
      </p:sp>
      <p:pic>
        <p:nvPicPr>
          <p:cNvPr id="4" name="Picture 3" descr="Mug2.jpg"/>
          <p:cNvPicPr>
            <a:picLocks noChangeAspect="1"/>
          </p:cNvPicPr>
          <p:nvPr/>
        </p:nvPicPr>
        <p:blipFill>
          <a:blip r:embed="rId2" cstate="print"/>
          <a:stretch>
            <a:fillRect/>
          </a:stretch>
        </p:blipFill>
        <p:spPr>
          <a:xfrm>
            <a:off x="3429000" y="2209800"/>
            <a:ext cx="2524976" cy="28346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 1: Hu in life</a:t>
            </a:r>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Hu’s 14 Heroic Years</a:t>
            </a:r>
            <a:endParaRPr lang="en-US"/>
          </a:p>
        </p:txBody>
      </p:sp>
      <p:sp>
        <p:nvSpPr>
          <p:cNvPr id="9" name="TextBox 8"/>
          <p:cNvSpPr txBox="1"/>
          <p:nvPr/>
        </p:nvSpPr>
        <p:spPr>
          <a:xfrm>
            <a:off x="381000" y="1295400"/>
            <a:ext cx="4800600" cy="5078313"/>
          </a:xfrm>
          <a:prstGeom prst="rect">
            <a:avLst/>
          </a:prstGeom>
          <a:noFill/>
        </p:spPr>
        <p:txBody>
          <a:bodyPr wrap="square" rtlCol="0">
            <a:spAutoFit/>
          </a:bodyPr>
          <a:lstStyle/>
          <a:p>
            <a:r>
              <a:rPr lang="en-US" b="1" smtClean="0"/>
              <a:t>b. 1915</a:t>
            </a:r>
          </a:p>
          <a:p>
            <a:endParaRPr lang="en-US" b="1" smtClean="0"/>
          </a:p>
          <a:p>
            <a:r>
              <a:rPr lang="en-US" b="1" smtClean="0"/>
              <a:t>1952-66: </a:t>
            </a:r>
            <a:r>
              <a:rPr lang="en-US" smtClean="0"/>
              <a:t>First Secretary of Communist Youth League</a:t>
            </a:r>
          </a:p>
          <a:p>
            <a:endParaRPr lang="en-US" b="1" smtClean="0"/>
          </a:p>
          <a:p>
            <a:r>
              <a:rPr lang="en-US" b="1" smtClean="0"/>
              <a:t>1975:</a:t>
            </a:r>
            <a:r>
              <a:rPr lang="en-US" smtClean="0"/>
              <a:t> Head of Chinese Academy of Sciences Organization Department</a:t>
            </a:r>
          </a:p>
          <a:p>
            <a:endParaRPr lang="en-US" smtClean="0"/>
          </a:p>
          <a:p>
            <a:r>
              <a:rPr lang="en-US" b="1" smtClean="0"/>
              <a:t>1977:</a:t>
            </a:r>
            <a:r>
              <a:rPr lang="en-US" smtClean="0"/>
              <a:t> Head of CCP Organization Department</a:t>
            </a:r>
          </a:p>
          <a:p>
            <a:endParaRPr lang="en-US" smtClean="0"/>
          </a:p>
          <a:p>
            <a:r>
              <a:rPr lang="en-US" b="1" smtClean="0"/>
              <a:t>1978:</a:t>
            </a:r>
            <a:r>
              <a:rPr lang="en-US" smtClean="0"/>
              <a:t> CCP chairman (then general-secretary)</a:t>
            </a:r>
          </a:p>
          <a:p>
            <a:endParaRPr lang="en-US" smtClean="0"/>
          </a:p>
          <a:p>
            <a:r>
              <a:rPr lang="en-US" b="1" smtClean="0"/>
              <a:t>1986:</a:t>
            </a:r>
            <a:r>
              <a:rPr lang="en-US" smtClean="0"/>
              <a:t> Removed as CCP general secretary for tolerating “bourgeois liberalization”</a:t>
            </a:r>
          </a:p>
          <a:p>
            <a:endParaRPr lang="en-US" smtClean="0"/>
          </a:p>
          <a:p>
            <a:r>
              <a:rPr lang="en-US" b="1" smtClean="0"/>
              <a:t>1989:</a:t>
            </a:r>
            <a:r>
              <a:rPr lang="en-US" smtClean="0"/>
              <a:t> Died during politburo meeting – PBSC-level memorial -- Tiananmen movement begins</a:t>
            </a:r>
          </a:p>
        </p:txBody>
      </p:sp>
      <p:pic>
        <p:nvPicPr>
          <p:cNvPr id="1026" name="Picture 2" descr="C:\Users\gilleyb\Downloads\6158597029_faf512cf1a_o.jpg"/>
          <p:cNvPicPr>
            <a:picLocks noChangeAspect="1" noChangeArrowheads="1"/>
          </p:cNvPicPr>
          <p:nvPr/>
        </p:nvPicPr>
        <p:blipFill>
          <a:blip r:embed="rId2" cstate="print"/>
          <a:srcRect/>
          <a:stretch>
            <a:fillRect/>
          </a:stretch>
        </p:blipFill>
        <p:spPr bwMode="auto">
          <a:xfrm>
            <a:off x="5334000" y="1295400"/>
            <a:ext cx="3437107" cy="48463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Burying Maoism</a:t>
            </a:r>
            <a:endParaRPr lang="en-US"/>
          </a:p>
        </p:txBody>
      </p:sp>
      <p:sp>
        <p:nvSpPr>
          <p:cNvPr id="3" name="Content Placeholder 2"/>
          <p:cNvSpPr>
            <a:spLocks noGrp="1"/>
          </p:cNvSpPr>
          <p:nvPr>
            <p:ph idx="1"/>
          </p:nvPr>
        </p:nvSpPr>
        <p:spPr>
          <a:xfrm>
            <a:off x="457200" y="4724400"/>
            <a:ext cx="7924800" cy="1905000"/>
          </a:xfrm>
        </p:spPr>
        <p:txBody>
          <a:bodyPr/>
          <a:lstStyle/>
          <a:p>
            <a:r>
              <a:rPr lang="en-US" sz="2000" b="1" smtClean="0">
                <a:latin typeface="+mj-lt"/>
              </a:rPr>
              <a:t>1978-1982</a:t>
            </a:r>
            <a:r>
              <a:rPr lang="en-US" sz="2000" smtClean="0">
                <a:latin typeface="+mj-lt"/>
              </a:rPr>
              <a:t>: Rehabilitating 3.8 million “rightists”</a:t>
            </a:r>
          </a:p>
          <a:p>
            <a:r>
              <a:rPr lang="en-US" sz="2000" b="1" smtClean="0">
                <a:latin typeface="+mj-lt"/>
              </a:rPr>
              <a:t>1979: </a:t>
            </a:r>
            <a:r>
              <a:rPr lang="en-US" sz="2000" smtClean="0">
                <a:latin typeface="+mj-lt"/>
              </a:rPr>
              <a:t>Theory Conference c</a:t>
            </a:r>
            <a:r>
              <a:rPr lang="en-US" altLang="zh-CN" sz="2000" smtClean="0">
                <a:latin typeface="+mj-lt"/>
              </a:rPr>
              <a:t>ritizing </a:t>
            </a:r>
            <a:r>
              <a:rPr lang="en-US" sz="2000" smtClean="0">
                <a:latin typeface="+mj-lt"/>
              </a:rPr>
              <a:t>Mao</a:t>
            </a:r>
          </a:p>
          <a:p>
            <a:endParaRPr lang="en-US" sz="2000" smtClean="0">
              <a:latin typeface="+mj-lt"/>
            </a:endParaRPr>
          </a:p>
          <a:p>
            <a:pPr>
              <a:buNone/>
            </a:pPr>
            <a:r>
              <a:rPr lang="en-US" sz="2000" i="1" smtClean="0">
                <a:latin typeface="+mj-lt"/>
              </a:rPr>
              <a:t>“The current problem is that we have to do ‘whatever’ Mao said…I’d rather go home and take care of my family.” </a:t>
            </a:r>
            <a:endParaRPr lang="en-US" sz="2000" smtClean="0">
              <a:latin typeface="+mj-lt"/>
            </a:endParaRPr>
          </a:p>
        </p:txBody>
      </p:sp>
      <p:pic>
        <p:nvPicPr>
          <p:cNvPr id="4" name="Picture 3" descr="CYL3rdCongressWithMaoandZhou.jpg"/>
          <p:cNvPicPr>
            <a:picLocks noChangeAspect="1"/>
          </p:cNvPicPr>
          <p:nvPr/>
        </p:nvPicPr>
        <p:blipFill>
          <a:blip r:embed="rId2" cstate="print"/>
          <a:stretch>
            <a:fillRect/>
          </a:stretch>
        </p:blipFill>
        <p:spPr>
          <a:xfrm>
            <a:off x="2133600" y="1219200"/>
            <a:ext cx="4876800" cy="33680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Reconciling Tibet</a:t>
            </a:r>
            <a:endParaRPr lang="en-US"/>
          </a:p>
        </p:txBody>
      </p:sp>
      <p:pic>
        <p:nvPicPr>
          <p:cNvPr id="4" name="Content Placeholder 3" descr="Tibet2.jpg"/>
          <p:cNvPicPr>
            <a:picLocks noGrp="1" noChangeAspect="1"/>
          </p:cNvPicPr>
          <p:nvPr>
            <p:ph idx="1"/>
          </p:nvPr>
        </p:nvPicPr>
        <p:blipFill>
          <a:blip r:embed="rId2" cstate="print">
            <a:grayscl/>
            <a:lum bright="20000"/>
          </a:blip>
          <a:stretch>
            <a:fillRect/>
          </a:stretch>
        </p:blipFill>
        <p:spPr>
          <a:xfrm>
            <a:off x="609600" y="1447800"/>
            <a:ext cx="3942322" cy="2926080"/>
          </a:xfrm>
        </p:spPr>
      </p:pic>
      <p:sp>
        <p:nvSpPr>
          <p:cNvPr id="5" name="TextBox 4"/>
          <p:cNvSpPr txBox="1"/>
          <p:nvPr/>
        </p:nvSpPr>
        <p:spPr>
          <a:xfrm>
            <a:off x="914400" y="4419600"/>
            <a:ext cx="3200400" cy="369332"/>
          </a:xfrm>
          <a:prstGeom prst="rect">
            <a:avLst/>
          </a:prstGeom>
          <a:noFill/>
        </p:spPr>
        <p:txBody>
          <a:bodyPr wrap="square" rtlCol="0">
            <a:spAutoFit/>
          </a:bodyPr>
          <a:lstStyle/>
          <a:p>
            <a:r>
              <a:rPr lang="en-US" smtClean="0"/>
              <a:t>1980, Potala Palace, Lhasa</a:t>
            </a:r>
            <a:endParaRPr lang="en-US"/>
          </a:p>
        </p:txBody>
      </p:sp>
      <p:sp>
        <p:nvSpPr>
          <p:cNvPr id="6" name="TextBox 5"/>
          <p:cNvSpPr txBox="1"/>
          <p:nvPr/>
        </p:nvSpPr>
        <p:spPr>
          <a:xfrm>
            <a:off x="5410200" y="1676400"/>
            <a:ext cx="3581400" cy="3416320"/>
          </a:xfrm>
          <a:prstGeom prst="rect">
            <a:avLst/>
          </a:prstGeom>
          <a:noFill/>
        </p:spPr>
        <p:txBody>
          <a:bodyPr wrap="square" rtlCol="0">
            <a:spAutoFit/>
          </a:bodyPr>
          <a:lstStyle/>
          <a:p>
            <a:r>
              <a:rPr lang="en-US" smtClean="0"/>
              <a:t>Hu’s Six Points</a:t>
            </a:r>
          </a:p>
          <a:p>
            <a:pPr marL="342900" indent="-342900">
              <a:buAutoNum type="alphaLcParenBoth"/>
            </a:pPr>
            <a:r>
              <a:rPr lang="en-US" smtClean="0"/>
              <a:t>Real political autonomy</a:t>
            </a:r>
          </a:p>
          <a:p>
            <a:pPr marL="342900" indent="-342900">
              <a:buAutoNum type="alphaLcParenBoth"/>
            </a:pPr>
            <a:r>
              <a:rPr lang="en-US" smtClean="0"/>
              <a:t>Tax relief</a:t>
            </a:r>
          </a:p>
          <a:p>
            <a:pPr marL="342900" indent="-342900">
              <a:buAutoNum type="alphaLcParenBoth"/>
            </a:pPr>
            <a:r>
              <a:rPr lang="en-US" smtClean="0"/>
              <a:t>Private economy</a:t>
            </a:r>
          </a:p>
          <a:p>
            <a:pPr marL="342900" indent="-342900">
              <a:buAutoNum type="alphaLcParenBoth"/>
            </a:pPr>
            <a:r>
              <a:rPr lang="en-US" smtClean="0"/>
              <a:t>De-industrialization</a:t>
            </a:r>
          </a:p>
          <a:p>
            <a:pPr marL="342900" indent="-342900">
              <a:buAutoNum type="alphaLcParenBoth"/>
            </a:pPr>
            <a:r>
              <a:rPr lang="en-US" smtClean="0"/>
              <a:t>Tibetan science and education</a:t>
            </a:r>
          </a:p>
          <a:p>
            <a:pPr marL="342900" indent="-342900">
              <a:buAutoNum type="alphaLcParenBoth"/>
            </a:pPr>
            <a:r>
              <a:rPr lang="en-US" smtClean="0"/>
              <a:t>Han cadre repatriation</a:t>
            </a:r>
          </a:p>
          <a:p>
            <a:pPr marL="342900" indent="-342900">
              <a:buAutoNum type="alphaLcParenBoth"/>
            </a:pPr>
            <a:endParaRPr lang="en-US" smtClean="0"/>
          </a:p>
          <a:p>
            <a:pPr marL="342900" indent="-342900"/>
            <a:r>
              <a:rPr lang="en-US" smtClean="0"/>
              <a:t>Also</a:t>
            </a:r>
          </a:p>
          <a:p>
            <a:pPr marL="342900" indent="-342900">
              <a:buFont typeface="Arial" pitchFamily="34" charset="0"/>
              <a:buChar char="•"/>
            </a:pPr>
            <a:r>
              <a:rPr lang="en-US" smtClean="0"/>
              <a:t>Appointed Tibetan-speaking party secretary</a:t>
            </a:r>
          </a:p>
          <a:p>
            <a:pPr marL="342900" indent="-342900">
              <a:buFont typeface="Arial" pitchFamily="34" charset="0"/>
              <a:buChar char="•"/>
            </a:pPr>
            <a:r>
              <a:rPr lang="en-US" smtClean="0"/>
              <a:t>Return of Dalai Lama</a:t>
            </a:r>
          </a:p>
        </p:txBody>
      </p:sp>
      <p:sp>
        <p:nvSpPr>
          <p:cNvPr id="7" name="Rectangle 6"/>
          <p:cNvSpPr/>
          <p:nvPr/>
        </p:nvSpPr>
        <p:spPr>
          <a:xfrm>
            <a:off x="685800" y="5410200"/>
            <a:ext cx="7924800" cy="1015663"/>
          </a:xfrm>
          <a:prstGeom prst="rect">
            <a:avLst/>
          </a:prstGeom>
        </p:spPr>
        <p:txBody>
          <a:bodyPr wrap="square">
            <a:spAutoFit/>
          </a:bodyPr>
          <a:lstStyle/>
          <a:p>
            <a:r>
              <a:rPr lang="en-US" sz="2000" i="1" smtClean="0"/>
              <a:t>“We feel that our party has let the Tibetan people down. We feel very bad!...We have worked nearly thirty years, but the life of the Tibetan people has not been notably improved. Are we not to blame?”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Promoting Democracy</a:t>
            </a:r>
            <a:endParaRPr lang="en-US"/>
          </a:p>
        </p:txBody>
      </p:sp>
      <p:sp>
        <p:nvSpPr>
          <p:cNvPr id="3" name="Content Placeholder 2"/>
          <p:cNvSpPr>
            <a:spLocks noGrp="1"/>
          </p:cNvSpPr>
          <p:nvPr>
            <p:ph idx="1"/>
          </p:nvPr>
        </p:nvSpPr>
        <p:spPr>
          <a:xfrm>
            <a:off x="4267200" y="1219200"/>
            <a:ext cx="4648200" cy="4906963"/>
          </a:xfrm>
        </p:spPr>
        <p:txBody>
          <a:bodyPr/>
          <a:lstStyle/>
          <a:p>
            <a:pPr>
              <a:buNone/>
            </a:pPr>
            <a:r>
              <a:rPr lang="en-US" sz="1800" b="1" smtClean="0">
                <a:ea typeface="+mj-ea"/>
              </a:rPr>
              <a:t>1978:</a:t>
            </a:r>
            <a:r>
              <a:rPr lang="en-US" sz="1800" smtClean="0">
                <a:ea typeface="+mj-ea"/>
              </a:rPr>
              <a:t> </a:t>
            </a:r>
            <a:r>
              <a:rPr lang="en-US" sz="1800" i="1" smtClean="0">
                <a:ea typeface="+mj-ea"/>
              </a:rPr>
              <a:t>China Youth Daily</a:t>
            </a:r>
            <a:r>
              <a:rPr lang="en-US" sz="1800" smtClean="0">
                <a:ea typeface="+mj-ea"/>
              </a:rPr>
              <a:t> relaunch and articles on democracy</a:t>
            </a:r>
          </a:p>
          <a:p>
            <a:pPr>
              <a:buNone/>
            </a:pPr>
            <a:endParaRPr lang="en-US" sz="1800" smtClean="0">
              <a:ea typeface="+mj-ea"/>
            </a:endParaRPr>
          </a:p>
          <a:p>
            <a:pPr>
              <a:buNone/>
            </a:pPr>
            <a:r>
              <a:rPr lang="en-US" sz="1800" b="1" smtClean="0">
                <a:ea typeface="+mj-ea"/>
              </a:rPr>
              <a:t>1979:</a:t>
            </a:r>
            <a:r>
              <a:rPr lang="en-US" sz="1800" smtClean="0">
                <a:ea typeface="+mj-ea"/>
              </a:rPr>
              <a:t> Democracy Wall (</a:t>
            </a:r>
            <a:r>
              <a:rPr lang="en-US" sz="1800" smtClean="0"/>
              <a:t>Liu Binyan, Wang Ruowang, Wei Jingsheng)</a:t>
            </a:r>
          </a:p>
          <a:p>
            <a:pPr>
              <a:buNone/>
            </a:pPr>
            <a:endParaRPr lang="en-US" sz="1800" smtClean="0"/>
          </a:p>
          <a:p>
            <a:pPr>
              <a:buNone/>
            </a:pPr>
            <a:r>
              <a:rPr lang="en-US" sz="1800" b="1" smtClean="0">
                <a:ea typeface="+mj-ea"/>
              </a:rPr>
              <a:t>1984:</a:t>
            </a:r>
            <a:r>
              <a:rPr lang="en-US" sz="1800" smtClean="0">
                <a:ea typeface="+mj-ea"/>
              </a:rPr>
              <a:t> </a:t>
            </a:r>
            <a:r>
              <a:rPr lang="en-US" sz="1800" smtClean="0"/>
              <a:t>Chinese Writers Association open elections </a:t>
            </a:r>
          </a:p>
          <a:p>
            <a:pPr>
              <a:buNone/>
            </a:pPr>
            <a:endParaRPr lang="en-US" sz="1800" smtClean="0"/>
          </a:p>
          <a:p>
            <a:pPr>
              <a:buNone/>
            </a:pPr>
            <a:r>
              <a:rPr lang="en-US" sz="1800" b="1" smtClean="0"/>
              <a:t>1986:</a:t>
            </a:r>
            <a:r>
              <a:rPr lang="en-US" sz="1800" smtClean="0"/>
              <a:t> Student protests and toleration (Fang Lizhi)</a:t>
            </a:r>
          </a:p>
          <a:p>
            <a:pPr>
              <a:buNone/>
            </a:pPr>
            <a:endParaRPr lang="en-US" sz="1800" smtClean="0"/>
          </a:p>
          <a:p>
            <a:pPr>
              <a:buNone/>
            </a:pPr>
            <a:r>
              <a:rPr lang="en-US" sz="1800" b="1" smtClean="0"/>
              <a:t>1987:</a:t>
            </a:r>
            <a:r>
              <a:rPr lang="en-US" sz="1800" smtClean="0"/>
              <a:t> 13</a:t>
            </a:r>
            <a:r>
              <a:rPr lang="en-US" sz="1800" baseline="30000" smtClean="0"/>
              <a:t>th</a:t>
            </a:r>
            <a:r>
              <a:rPr lang="en-US" sz="1800" smtClean="0"/>
              <a:t> Party Congress proposes legal limits on party and separation of party and government</a:t>
            </a:r>
          </a:p>
        </p:txBody>
      </p:sp>
      <p:pic>
        <p:nvPicPr>
          <p:cNvPr id="4" name="Picture 3" descr="1980sphoto.jpg"/>
          <p:cNvPicPr>
            <a:picLocks noChangeAspect="1"/>
          </p:cNvPicPr>
          <p:nvPr/>
        </p:nvPicPr>
        <p:blipFill>
          <a:blip r:embed="rId2" cstate="print"/>
          <a:stretch>
            <a:fillRect/>
          </a:stretch>
        </p:blipFill>
        <p:spPr>
          <a:xfrm>
            <a:off x="838200" y="1143000"/>
            <a:ext cx="3169920" cy="47548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86PropagandaPoster.jpg"/>
          <p:cNvPicPr>
            <a:picLocks noChangeAspect="1"/>
          </p:cNvPicPr>
          <p:nvPr/>
        </p:nvPicPr>
        <p:blipFill>
          <a:blip r:embed="rId2" cstate="print"/>
          <a:stretch>
            <a:fillRect/>
          </a:stretch>
        </p:blipFill>
        <p:spPr>
          <a:xfrm>
            <a:off x="914400" y="762000"/>
            <a:ext cx="7742296" cy="4937760"/>
          </a:xfrm>
          <a:prstGeom prst="rect">
            <a:avLst/>
          </a:prstGeom>
        </p:spPr>
      </p:pic>
      <p:sp>
        <p:nvSpPr>
          <p:cNvPr id="4" name="TextBox 3"/>
          <p:cNvSpPr txBox="1"/>
          <p:nvPr/>
        </p:nvSpPr>
        <p:spPr>
          <a:xfrm>
            <a:off x="990600" y="5943600"/>
            <a:ext cx="7620000" cy="646331"/>
          </a:xfrm>
          <a:prstGeom prst="rect">
            <a:avLst/>
          </a:prstGeom>
          <a:noFill/>
        </p:spPr>
        <p:txBody>
          <a:bodyPr wrap="square" rtlCol="0">
            <a:spAutoFit/>
          </a:bodyPr>
          <a:lstStyle/>
          <a:p>
            <a:r>
              <a:rPr lang="en-US" b="1" smtClean="0">
                <a:latin typeface="Calibri" pitchFamily="34" charset="0"/>
              </a:rPr>
              <a:t>Gao Qikui (</a:t>
            </a:r>
            <a:r>
              <a:rPr lang="zh-CN" altLang="en-US" b="1" smtClean="0">
                <a:latin typeface="Calibri" pitchFamily="34" charset="0"/>
              </a:rPr>
              <a:t>郜起奎</a:t>
            </a:r>
            <a:r>
              <a:rPr lang="en-US" altLang="zh-CN" b="1" smtClean="0">
                <a:latin typeface="Calibri" pitchFamily="34" charset="0"/>
              </a:rPr>
              <a:t>), </a:t>
            </a:r>
            <a:r>
              <a:rPr lang="en-US" b="1" smtClean="0">
                <a:latin typeface="Calibri" pitchFamily="34" charset="0"/>
              </a:rPr>
              <a:t>Carry forward the revolutionary cause and forge ahead into the future (</a:t>
            </a:r>
            <a:r>
              <a:rPr lang="zh-CN" altLang="en-US" b="1" smtClean="0">
                <a:latin typeface="Calibri" pitchFamily="34" charset="0"/>
              </a:rPr>
              <a:t>继往开来</a:t>
            </a:r>
            <a:r>
              <a:rPr lang="en-US" altLang="zh-CN" b="1" smtClean="0">
                <a:latin typeface="Calibri" pitchFamily="34" charset="0"/>
              </a:rPr>
              <a:t>), 1986</a:t>
            </a:r>
            <a:endParaRPr lang="en-US" b="1">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 2: hu in death</a:t>
            </a:r>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rment.jpg"/>
          <p:cNvPicPr>
            <a:picLocks noChangeAspect="1"/>
          </p:cNvPicPr>
          <p:nvPr/>
        </p:nvPicPr>
        <p:blipFill>
          <a:blip r:embed="rId2" cstate="print"/>
          <a:stretch>
            <a:fillRect/>
          </a:stretch>
        </p:blipFill>
        <p:spPr>
          <a:xfrm>
            <a:off x="1143000" y="457200"/>
            <a:ext cx="3291188" cy="2286000"/>
          </a:xfrm>
          <a:prstGeom prst="rect">
            <a:avLst/>
          </a:prstGeom>
        </p:spPr>
      </p:pic>
      <p:pic>
        <p:nvPicPr>
          <p:cNvPr id="3" name="Picture 2" descr="Interment2.jpg"/>
          <p:cNvPicPr>
            <a:picLocks noChangeAspect="1"/>
          </p:cNvPicPr>
          <p:nvPr/>
        </p:nvPicPr>
        <p:blipFill>
          <a:blip r:embed="rId3" cstate="print"/>
          <a:stretch>
            <a:fillRect/>
          </a:stretch>
        </p:blipFill>
        <p:spPr>
          <a:xfrm>
            <a:off x="4953000" y="1752600"/>
            <a:ext cx="3251913" cy="2286000"/>
          </a:xfrm>
          <a:prstGeom prst="rect">
            <a:avLst/>
          </a:prstGeom>
        </p:spPr>
      </p:pic>
      <p:pic>
        <p:nvPicPr>
          <p:cNvPr id="4" name="Picture 3" descr="Interment3.jpg"/>
          <p:cNvPicPr>
            <a:picLocks noChangeAspect="1"/>
          </p:cNvPicPr>
          <p:nvPr/>
        </p:nvPicPr>
        <p:blipFill>
          <a:blip r:embed="rId4" cstate="print"/>
          <a:stretch>
            <a:fillRect/>
          </a:stretch>
        </p:blipFill>
        <p:spPr>
          <a:xfrm>
            <a:off x="1600200" y="4267200"/>
            <a:ext cx="3178288" cy="2286000"/>
          </a:xfrm>
          <a:prstGeom prst="rect">
            <a:avLst/>
          </a:prstGeom>
        </p:spPr>
      </p:pic>
      <p:sp>
        <p:nvSpPr>
          <p:cNvPr id="5" name="Rectangle 4"/>
          <p:cNvSpPr/>
          <p:nvPr/>
        </p:nvSpPr>
        <p:spPr>
          <a:xfrm>
            <a:off x="4953000" y="4876800"/>
            <a:ext cx="3810000" cy="923330"/>
          </a:xfrm>
          <a:prstGeom prst="rect">
            <a:avLst/>
          </a:prstGeom>
        </p:spPr>
        <p:txBody>
          <a:bodyPr wrap="square">
            <a:spAutoFit/>
          </a:bodyPr>
          <a:lstStyle/>
          <a:p>
            <a:pPr>
              <a:buNone/>
            </a:pPr>
            <a:r>
              <a:rPr lang="en-US" b="1" smtClean="0"/>
              <a:t>1990</a:t>
            </a:r>
            <a:r>
              <a:rPr lang="en-US" smtClean="0"/>
              <a:t>: Interment at mausoluem at China Youth League City, Jiangxi province</a:t>
            </a:r>
            <a:endParaRPr lang="en-US" dirty="0" smtClean="0"/>
          </a:p>
        </p:txBody>
      </p:sp>
      <p:sp>
        <p:nvSpPr>
          <p:cNvPr id="6" name="Rectangle 5"/>
          <p:cNvSpPr/>
          <p:nvPr/>
        </p:nvSpPr>
        <p:spPr>
          <a:xfrm>
            <a:off x="4724400" y="533400"/>
            <a:ext cx="3774303" cy="954107"/>
          </a:xfrm>
          <a:prstGeom prst="rect">
            <a:avLst/>
          </a:prstGeom>
        </p:spPr>
        <p:txBody>
          <a:bodyPr wrap="square">
            <a:spAutoFit/>
          </a:bodyPr>
          <a:lstStyle/>
          <a:p>
            <a:r>
              <a:rPr lang="en-US" sz="2800" smtClean="0"/>
              <a:t>Avoiding the Rogues of Babaoshan</a:t>
            </a:r>
            <a:endParaRPr lang="en-US"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mosa design template">
  <a:themeElements>
    <a:clrScheme name="Default Design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E8C567"/>
        </a:lt1>
        <a:dk2>
          <a:srgbClr val="2B5502"/>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Mimosa design template</Template>
  <TotalTime>1013</TotalTime>
  <Words>636</Words>
  <Application>Microsoft Office PowerPoint</Application>
  <PresentationFormat>On-screen Show (4:3)</PresentationFormat>
  <Paragraphs>95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Mimosa design template</vt:lpstr>
      <vt:lpstr>China’s Forgotten Hero Hu Yaobang</vt:lpstr>
      <vt:lpstr>PART 1: Hu in life</vt:lpstr>
      <vt:lpstr>Hu’s 14 Heroic Years</vt:lpstr>
      <vt:lpstr>Burying Maoism</vt:lpstr>
      <vt:lpstr>Reconciling Tibet</vt:lpstr>
      <vt:lpstr>Promoting Democracy</vt:lpstr>
      <vt:lpstr>Slide 7</vt:lpstr>
      <vt:lpstr>Part 2: hu in death</vt:lpstr>
      <vt:lpstr>Slide 9</vt:lpstr>
      <vt:lpstr>The Long Silence</vt:lpstr>
      <vt:lpstr>The Role of Zhang Liqun  (张黎群) (b.1918-d. 2003)</vt:lpstr>
      <vt:lpstr>The Role of Hu Deping (胡德平)</vt:lpstr>
      <vt:lpstr>The Sudden Return</vt:lpstr>
      <vt:lpstr>Wound Literature</vt:lpstr>
      <vt:lpstr>Scholarly Literature</vt:lpstr>
      <vt:lpstr>Rebuilding the Hero</vt:lpstr>
      <vt:lpstr>Struggles for the Aura</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China’s Forgotten Hero Hu Yaobang</dc:title>
  <dc:creator>gilleyb</dc:creator>
  <cp:lastModifiedBy>gilleyb</cp:lastModifiedBy>
  <cp:revision>30</cp:revision>
  <dcterms:created xsi:type="dcterms:W3CDTF">2013-09-30T23:13:28Z</dcterms:created>
  <dcterms:modified xsi:type="dcterms:W3CDTF">2013-11-15T00:26:40Z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TC100690431033</vt:lpwstr>
  </property>
</Properties>
</file>